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9" r:id="rId3"/>
    <p:sldId id="257" r:id="rId4"/>
    <p:sldId id="259" r:id="rId5"/>
    <p:sldId id="260" r:id="rId6"/>
    <p:sldId id="261" r:id="rId7"/>
    <p:sldId id="262" r:id="rId8"/>
    <p:sldId id="268" r:id="rId9"/>
    <p:sldId id="263" r:id="rId10"/>
    <p:sldId id="264" r:id="rId11"/>
    <p:sldId id="265" r:id="rId12"/>
    <p:sldId id="266" r:id="rId13"/>
    <p:sldId id="267" r:id="rId14"/>
    <p:sldId id="275" r:id="rId15"/>
    <p:sldId id="270" r:id="rId16"/>
    <p:sldId id="271" r:id="rId17"/>
    <p:sldId id="272" r:id="rId18"/>
    <p:sldId id="273" r:id="rId19"/>
    <p:sldId id="274" r:id="rId20"/>
    <p:sldId id="276" r:id="rId21"/>
    <p:sldId id="277" r:id="rId22"/>
    <p:sldId id="27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116632"/>
            <a:ext cx="7175351" cy="1793167"/>
          </a:xfrm>
        </p:spPr>
        <p:txBody>
          <a:bodyPr/>
          <a:lstStyle/>
          <a:p>
            <a:pPr marL="182880" indent="0" algn="ctr">
              <a:spcAft>
                <a:spcPts val="0"/>
              </a:spcAft>
              <a:buNone/>
            </a:pPr>
            <a:r>
              <a:rPr lang="ru-RU" sz="18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МУНИЦИПАЛЬНОЕ БЮДЖЕТНОЕ ДОШКОЛЬНОЕ ОБРАЗОВАТЕЛЬНОЕ УЧРЕЖДЕНИЕ ДЕТСКИЙ САД № 1 С. МЕСЯГУТОВО МУНИЦИПАЛЬНОГО РАЙОНА ДУВАНСКИЙ РАЙОН РЕСПУБЛИКИ БАШКОРТОСТАН</a:t>
            </a:r>
            <a:r>
              <a:rPr lang="ru-RU" sz="1800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/>
            </a:r>
            <a:br>
              <a:rPr lang="ru-RU" sz="1800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</a:br>
            <a:endParaRPr lang="ru-RU" sz="18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708920"/>
            <a:ext cx="7992888" cy="3672407"/>
          </a:xfrm>
        </p:spPr>
        <p:txBody>
          <a:bodyPr>
            <a:normAutofit/>
          </a:bodyPr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r>
              <a:rPr lang="ru-RU" sz="4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проект</a:t>
            </a: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/>
                <a:ea typeface="Times New Roman"/>
              </a:rPr>
              <a:t>«Введение федерального  государственного образовательного стандарта дошкольного образования в образовательный процесс ДОО»</a:t>
            </a:r>
            <a:endParaRPr lang="ru-RU" sz="1600" dirty="0">
              <a:solidFill>
                <a:schemeClr val="tx1"/>
              </a:solidFill>
              <a:effectLst/>
              <a:latin typeface="Times New Roman"/>
              <a:ea typeface="Times New Roman"/>
            </a:endParaRPr>
          </a:p>
        </p:txBody>
      </p:sp>
      <p:pic>
        <p:nvPicPr>
          <p:cNvPr id="1026" name="Picture 2" descr="C:\Users\User\Desktop\0ab9868f2f121547b5e9aa17c02838b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7142" y="1916832"/>
            <a:ext cx="4130040" cy="173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979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620688"/>
            <a:ext cx="7024744" cy="100811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 – практикум «Готовность ДОУ к введению ФГОС ДО. Трудности и пути их решения»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User\Desktop\Новая папка (2)\104___04\IMG_039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736812"/>
            <a:ext cx="6480720" cy="48605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953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548680"/>
            <a:ext cx="7024744" cy="1296144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 – практикум «Создание развивающей предметно – пространственной среды в ДОО с учетом требований ФГОС»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User\Desktop\Новая папка (2)\DCIM\100___01\IMG_00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988840"/>
            <a:ext cx="5904656" cy="44284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9527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476672"/>
            <a:ext cx="7024744" cy="108012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 – практикум « Создание развивающей предметно – пространственной среды в ДОО с учетом требований ФГОС»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User\Desktop\Новая папка (2)\DCIM\100___01\IMG_006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5" y="1772816"/>
            <a:ext cx="6240693" cy="4680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1017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476672"/>
            <a:ext cx="7024744" cy="115212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« Организация взаимодействия с воспитанниками с учетом принципов системно –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деятельностного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подхода»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User\Desktop\DSCN726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3" y="1772816"/>
            <a:ext cx="6240693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4081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25272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 – практикум </a:t>
            </a:r>
            <a:r>
              <a:rPr lang="ru-RU" sz="3200" b="1" dirty="0" smtClean="0">
                <a:solidFill>
                  <a:schemeClr val="tx1"/>
                </a:solidFill>
              </a:rPr>
              <a:t>«</a:t>
            </a:r>
            <a:r>
              <a:rPr lang="ru-RU" sz="3200" b="1" dirty="0">
                <a:solidFill>
                  <a:schemeClr val="tx1"/>
                </a:solidFill>
                <a:latin typeface="Times New Roman"/>
                <a:ea typeface="Calibri"/>
              </a:rPr>
              <a:t>Оптимальная двигательная активность – залог гармоничного развития»</a:t>
            </a:r>
            <a:endParaRPr lang="ru-RU" sz="3200" b="1" dirty="0">
              <a:solidFill>
                <a:schemeClr val="tx1"/>
              </a:solidFill>
            </a:endParaRPr>
          </a:p>
        </p:txBody>
      </p:sp>
      <p:pic>
        <p:nvPicPr>
          <p:cNvPr id="11266" name="Picture 2" descr="C:\Users\User\Desktop\Новая папка (2)\DCIM\100___01\IMG_02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2816"/>
            <a:ext cx="3744416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User\Desktop\Новая папка (2)\DCIM\100___01\IMG_02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671803"/>
            <a:ext cx="3840427" cy="2880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User\Desktop\Новая папка (2)\DCIM\100___01\IMG_027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3" y="3645024"/>
            <a:ext cx="3960441" cy="2970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744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51" t="9452" r="8893" b="4132"/>
          <a:stretch/>
        </p:blipFill>
        <p:spPr>
          <a:xfrm rot="6593119">
            <a:off x="5537345" y="976423"/>
            <a:ext cx="2178882" cy="414659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2051720" y="-243408"/>
            <a:ext cx="6016632" cy="18002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 действующие стенды о внедрении и реализации ФГОС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User\Desktop\фгос\DSCN764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0" r="4163"/>
          <a:stretch/>
        </p:blipFill>
        <p:spPr bwMode="auto">
          <a:xfrm>
            <a:off x="2744953" y="4060840"/>
            <a:ext cx="3123192" cy="266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esktop\фгос\DSCN765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8" r="931" b="25580"/>
          <a:stretch/>
        </p:blipFill>
        <p:spPr bwMode="auto">
          <a:xfrm rot="20515513">
            <a:off x="257630" y="1767854"/>
            <a:ext cx="4280274" cy="2341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0091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User\Desktop\фгос\DSCN76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23446">
            <a:off x="4538311" y="1070278"/>
            <a:ext cx="4139952" cy="31049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User\Desktop\фгос\DSCN76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38081">
            <a:off x="415682" y="810220"/>
            <a:ext cx="3981335" cy="29860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3" r="2871"/>
          <a:stretch/>
        </p:blipFill>
        <p:spPr>
          <a:xfrm>
            <a:off x="2627784" y="3573016"/>
            <a:ext cx="3720077" cy="30530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72268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развивающей предметно – пространственной среды с учетом требований ФГОС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C:\Users\User\Desktop\фгос\Новая папка\IMG_17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3672408" cy="27543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9219" name="Picture 3" descr="C:\Users\User\Desktop\фгос\Новая папка\IMG_17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0080" y="1772816"/>
            <a:ext cx="3678384" cy="2758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User\Desktop\фгос\Новая папка\IMG_17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827" y="3771038"/>
            <a:ext cx="3984443" cy="298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105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2975" y="188640"/>
            <a:ext cx="8229600" cy="1324736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Районный смотр –конкурс центров познавательно – речевого развития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C:\Users\User\Desktop\фгос\Новая папка\IMG_17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975" y="1070737"/>
            <a:ext cx="3600401" cy="2700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User\Desktop\фгос\Новая папка\IMG_17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124744"/>
            <a:ext cx="3528392" cy="2646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User\Desktop\фгос\Новая папка\IMG_173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2137" y="3933056"/>
            <a:ext cx="3600400" cy="27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3200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402416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Районный конкурс нетрадиционного физкультурного оборудования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C:\Users\User\Desktop\Новая папка (2)\DCIM\100___01\IMG_029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4744"/>
            <a:ext cx="3600400" cy="27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User\Desktop\Новая папка (2)\DCIM\100___01\IMG_029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3214" y="1130560"/>
            <a:ext cx="3600400" cy="27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User\Desktop\Новая папка (2)\DCIM\100___01\IMG_028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005064"/>
            <a:ext cx="3522457" cy="2641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726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556792"/>
            <a:ext cx="8496944" cy="5073427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административный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 проекта –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практико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ориентированный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продолжительности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долгосрочный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Разработчик проекта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Солина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Е.В,           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старший воспитатель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педагоги ДОО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8257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Смотр – конкурс «Развивающая среда в рамках театральной деятельности»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C:\Users\User\Desktop\Новая папка (2)\DCIM\100___01\IMG_00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244329">
            <a:off x="5716742" y="1857491"/>
            <a:ext cx="3663564" cy="2747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User\Desktop\Новая папка (2)\DCIM\100___01\IMG_00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2122" y="3949419"/>
            <a:ext cx="3714027" cy="2785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C:\Users\User\Desktop\Новая папка (2)\DCIM\100___01\IMG_005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79194">
            <a:off x="294914" y="1806573"/>
            <a:ext cx="3290330" cy="2467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Новая папка (2)\DCIM\100___01\IMG_005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2122" y="1268760"/>
            <a:ext cx="3240360" cy="2430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0305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700808"/>
            <a:ext cx="8280919" cy="4425355"/>
          </a:xfrm>
        </p:spPr>
        <p:txBody>
          <a:bodyPr>
            <a:normAutofit fontScale="77500" lnSpcReduction="20000"/>
          </a:bodyPr>
          <a:lstStyle/>
          <a:p>
            <a:pPr marL="0" lvl="0" indent="0" algn="just">
              <a:spcAft>
                <a:spcPts val="0"/>
              </a:spcAft>
              <a:buNone/>
              <a:tabLst>
                <a:tab pos="457200" algn="l"/>
                <a:tab pos="5029200" algn="l"/>
              </a:tabLst>
            </a:pPr>
            <a:r>
              <a:rPr lang="ru-RU" dirty="0" smtClean="0">
                <a:latin typeface="Times New Roman"/>
                <a:ea typeface="Times New Roman"/>
              </a:rPr>
              <a:t> - Сформирована </a:t>
            </a:r>
            <a:r>
              <a:rPr lang="ru-RU" dirty="0">
                <a:latin typeface="Times New Roman"/>
                <a:ea typeface="Times New Roman"/>
              </a:rPr>
              <a:t>нормативно-правовая база для работы по  ФГОС .</a:t>
            </a:r>
          </a:p>
          <a:p>
            <a:pPr marL="0" lvl="0" indent="0" algn="just">
              <a:spcAft>
                <a:spcPts val="0"/>
              </a:spcAft>
              <a:buNone/>
              <a:tabLst>
                <a:tab pos="457200" algn="l"/>
                <a:tab pos="5029200" algn="l"/>
              </a:tabLst>
            </a:pPr>
            <a:r>
              <a:rPr lang="ru-RU" dirty="0" smtClean="0">
                <a:latin typeface="Times New Roman"/>
                <a:ea typeface="Times New Roman"/>
              </a:rPr>
              <a:t> - Образовательная </a:t>
            </a:r>
            <a:r>
              <a:rPr lang="ru-RU" dirty="0">
                <a:latin typeface="Times New Roman"/>
                <a:ea typeface="Times New Roman"/>
              </a:rPr>
              <a:t>программа </a:t>
            </a:r>
            <a:r>
              <a:rPr lang="ru-RU" dirty="0" smtClean="0">
                <a:latin typeface="Times New Roman"/>
                <a:ea typeface="Times New Roman"/>
              </a:rPr>
              <a:t>ДОО </a:t>
            </a:r>
            <a:r>
              <a:rPr lang="ru-RU" dirty="0">
                <a:latin typeface="Times New Roman"/>
                <a:ea typeface="Times New Roman"/>
              </a:rPr>
              <a:t>приведена в соответствии с требованиями </a:t>
            </a:r>
            <a:r>
              <a:rPr lang="ru-RU" dirty="0" smtClean="0">
                <a:latin typeface="Times New Roman"/>
                <a:ea typeface="Times New Roman"/>
              </a:rPr>
              <a:t>ФГОС и внедряется в практику.</a:t>
            </a:r>
            <a:endParaRPr lang="ru-RU" dirty="0">
              <a:latin typeface="Times New Roman"/>
              <a:ea typeface="Times New Roman"/>
            </a:endParaRPr>
          </a:p>
          <a:p>
            <a:pPr marL="0" lvl="0" indent="0" algn="just">
              <a:spcAft>
                <a:spcPts val="0"/>
              </a:spcAft>
              <a:buNone/>
              <a:tabLst>
                <a:tab pos="457200" algn="l"/>
                <a:tab pos="5029200" algn="l"/>
              </a:tabLst>
            </a:pPr>
            <a:r>
              <a:rPr lang="ru-RU" dirty="0" smtClean="0">
                <a:latin typeface="Times New Roman"/>
                <a:ea typeface="Times New Roman"/>
              </a:rPr>
              <a:t> - Создан </a:t>
            </a:r>
            <a:r>
              <a:rPr lang="ru-RU" dirty="0">
                <a:latin typeface="Times New Roman"/>
                <a:ea typeface="Times New Roman"/>
              </a:rPr>
              <a:t>пакет материалов по организации образовательного процесса в соответствии с ФГОС (приказы, планы НОД, режим дня, учебный план и др.)</a:t>
            </a:r>
          </a:p>
          <a:p>
            <a:pPr marL="0" lvl="0" indent="0" algn="just">
              <a:spcAft>
                <a:spcPts val="0"/>
              </a:spcAft>
              <a:buNone/>
              <a:tabLst>
                <a:tab pos="457200" algn="l"/>
                <a:tab pos="5029200" algn="l"/>
              </a:tabLst>
            </a:pPr>
            <a:r>
              <a:rPr lang="ru-RU" dirty="0" smtClean="0">
                <a:latin typeface="Times New Roman"/>
                <a:ea typeface="Times New Roman"/>
              </a:rPr>
              <a:t> - Повышена профессиональная компетентность </a:t>
            </a:r>
            <a:r>
              <a:rPr lang="ru-RU" dirty="0">
                <a:latin typeface="Times New Roman"/>
                <a:ea typeface="Times New Roman"/>
              </a:rPr>
              <a:t>в вопросах организации образовательного процесса в соответствии с </a:t>
            </a:r>
            <a:r>
              <a:rPr lang="ru-RU" dirty="0" smtClean="0">
                <a:latin typeface="Times New Roman"/>
                <a:ea typeface="Times New Roman"/>
              </a:rPr>
              <a:t>ФГОС – педагоги готовы использовать и используют методы, отвечающие требованиям ФГОС.   </a:t>
            </a:r>
          </a:p>
          <a:p>
            <a:pPr marL="0" lvl="0" indent="0" algn="just">
              <a:spcAft>
                <a:spcPts val="0"/>
              </a:spcAft>
              <a:buNone/>
              <a:tabLst>
                <a:tab pos="457200" algn="l"/>
                <a:tab pos="5029200" algn="l"/>
              </a:tabLst>
            </a:pP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smtClean="0">
                <a:latin typeface="Times New Roman"/>
                <a:ea typeface="Times New Roman"/>
              </a:rPr>
              <a:t> -Составление  и защита педагогических проектов в соответствии с ФГОС.</a:t>
            </a:r>
          </a:p>
          <a:p>
            <a:pPr marL="0" lvl="0" indent="0" algn="just">
              <a:spcAft>
                <a:spcPts val="0"/>
              </a:spcAft>
              <a:buNone/>
              <a:tabLst>
                <a:tab pos="457200" algn="l"/>
                <a:tab pos="5029200" algn="l"/>
              </a:tabLst>
            </a:pP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smtClean="0">
                <a:latin typeface="Times New Roman"/>
                <a:ea typeface="Times New Roman"/>
              </a:rPr>
              <a:t>- Определен список </a:t>
            </a:r>
            <a:r>
              <a:rPr lang="ru-RU" dirty="0" err="1" smtClean="0">
                <a:latin typeface="Times New Roman"/>
                <a:ea typeface="Times New Roman"/>
              </a:rPr>
              <a:t>учебно</a:t>
            </a:r>
            <a:r>
              <a:rPr lang="ru-RU" dirty="0" smtClean="0">
                <a:latin typeface="Times New Roman"/>
                <a:ea typeface="Times New Roman"/>
              </a:rPr>
              <a:t> -  </a:t>
            </a:r>
            <a:r>
              <a:rPr lang="ru-RU" dirty="0">
                <a:latin typeface="Times New Roman"/>
                <a:ea typeface="Times New Roman"/>
              </a:rPr>
              <a:t>методических </a:t>
            </a:r>
            <a:r>
              <a:rPr lang="ru-RU" dirty="0" smtClean="0">
                <a:latin typeface="Times New Roman"/>
                <a:ea typeface="Times New Roman"/>
              </a:rPr>
              <a:t>пособий </a:t>
            </a:r>
            <a:r>
              <a:rPr lang="ru-RU" dirty="0">
                <a:latin typeface="Times New Roman"/>
                <a:ea typeface="Times New Roman"/>
              </a:rPr>
              <a:t>по организации образовательного процесса в соответствии с ФГОС. </a:t>
            </a:r>
          </a:p>
          <a:p>
            <a:pPr marL="0" lvl="0" indent="0" algn="just">
              <a:spcAft>
                <a:spcPts val="0"/>
              </a:spcAft>
              <a:buNone/>
              <a:tabLst>
                <a:tab pos="457200" algn="l"/>
                <a:tab pos="5029200" algn="l"/>
              </a:tabLst>
            </a:pPr>
            <a:r>
              <a:rPr lang="ru-RU" dirty="0" smtClean="0">
                <a:latin typeface="Times New Roman"/>
                <a:ea typeface="Times New Roman"/>
              </a:rPr>
              <a:t> - Психологическая </a:t>
            </a:r>
            <a:r>
              <a:rPr lang="ru-RU" dirty="0">
                <a:latin typeface="Times New Roman"/>
                <a:ea typeface="Times New Roman"/>
              </a:rPr>
              <a:t>готовность </a:t>
            </a:r>
            <a:r>
              <a:rPr lang="ru-RU" dirty="0" smtClean="0">
                <a:latin typeface="Times New Roman"/>
                <a:ea typeface="Times New Roman"/>
              </a:rPr>
              <a:t>педагогического состава к </a:t>
            </a:r>
            <a:r>
              <a:rPr lang="ru-RU" dirty="0">
                <a:latin typeface="Times New Roman"/>
                <a:ea typeface="Times New Roman"/>
              </a:rPr>
              <a:t>работе в новых условиях.</a:t>
            </a:r>
          </a:p>
          <a:p>
            <a:pPr marL="0" lvl="0" indent="0" algn="just">
              <a:spcAft>
                <a:spcPts val="0"/>
              </a:spcAft>
              <a:buNone/>
              <a:tabLst>
                <a:tab pos="457200" algn="l"/>
                <a:tab pos="5029200" algn="l"/>
              </a:tabLst>
            </a:pPr>
            <a:r>
              <a:rPr lang="ru-RU" dirty="0" smtClean="0">
                <a:latin typeface="Times New Roman"/>
                <a:ea typeface="Times New Roman"/>
              </a:rPr>
              <a:t> - Необходимо повышение </a:t>
            </a:r>
            <a:r>
              <a:rPr lang="ru-RU" dirty="0">
                <a:latin typeface="Times New Roman"/>
                <a:ea typeface="Times New Roman"/>
              </a:rPr>
              <a:t>качества </a:t>
            </a:r>
            <a:r>
              <a:rPr lang="ru-RU" dirty="0" smtClean="0">
                <a:latin typeface="Times New Roman"/>
                <a:ea typeface="Times New Roman"/>
              </a:rPr>
              <a:t>образования – это 100% обучение педагогов на курсах повышения квалификации, 100% прохождение аттестации на квалификационную категорию.</a:t>
            </a:r>
            <a:endParaRPr lang="ru-RU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езультаты реализации проекта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19873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51" r="-2739"/>
          <a:stretch/>
        </p:blipFill>
        <p:spPr>
          <a:xfrm>
            <a:off x="179511" y="1475714"/>
            <a:ext cx="8964489" cy="4905613"/>
          </a:xfrm>
        </p:spPr>
      </p:pic>
      <p:sp>
        <p:nvSpPr>
          <p:cNvPr id="5" name="TextBox 4"/>
          <p:cNvSpPr txBox="1"/>
          <p:nvPr/>
        </p:nvSpPr>
        <p:spPr>
          <a:xfrm>
            <a:off x="899592" y="404663"/>
            <a:ext cx="7272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 КОМПЕТЕНТНЫЙ 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КОЛЛЕКТИВ ДОО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338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268760"/>
            <a:ext cx="8496944" cy="4085041"/>
          </a:xfrm>
        </p:spPr>
        <p:txBody>
          <a:bodyPr>
            <a:noAutofit/>
          </a:bodyPr>
          <a:lstStyle/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/>
                <a:ea typeface="Times New Roman"/>
              </a:rPr>
              <a:t>В последние годы происходят существенные изменения в системе дошкольного образования. Нормативно – правовые документы федерального уровня последних лет, в первую очередь Закон «Об образовании в Российской Федерации», введение в действие ФГОС дошкольного образования, внесли коррективы в сложившееся представление работников системы дошкольного образования о программном обеспечении деятельности ДОУ.</a:t>
            </a: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/>
                <a:ea typeface="Times New Roman"/>
              </a:rPr>
              <a:t>	Содержание образования в современном мире является приоритетной сферой, от которой зависит развитие человека, способного самостоятельно и сознательно строить свою жизнь в духе общечеловеческих ценностей, с учетом традиций своего народа. Особый интерес в этом плане представляет дошкольное детство, как первая ступень непрерывного образования. </a:t>
            </a: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/>
                <a:ea typeface="Times New Roman"/>
              </a:rPr>
              <a:t>Дошкольный возраст – важнейший период становления личности, когда закладываются предпосылки гражданских качеств, формируются ответственность и способность ребенка к свободному выбору, уважению и пониманию других людей независимо от их социального происхождения. Предназначение дошкольного образования на современном этапе состоит не только в формировании определенной суммы знаний, но и в развитии базовых способностей личности, ее социальных и культурных навыков, здорового образа жизни.</a:t>
            </a: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/>
                <a:ea typeface="Times New Roman"/>
              </a:rPr>
              <a:t>Проблема, на решение которой направлен проект – в соответствии с введением ФГОС дошкольному учреждению в период 2014 – 2016  годы необходимо обеспечить эффективное методическое сопровождение реализации приоритетных направлений развития дошкольного образования.</a:t>
            </a:r>
          </a:p>
          <a:p>
            <a:endParaRPr lang="ru-RU" sz="1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024744" cy="93610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АКТУАЛЬНОСТЬ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382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3805336"/>
              </p:ext>
            </p:extLst>
          </p:nvPr>
        </p:nvGraphicFramePr>
        <p:xfrm>
          <a:off x="323528" y="1556792"/>
          <a:ext cx="8352928" cy="4320480"/>
        </p:xfrm>
        <a:graphic>
          <a:graphicData uri="http://schemas.openxmlformats.org/drawingml/2006/table">
            <a:tbl>
              <a:tblPr/>
              <a:tblGrid>
                <a:gridCol w="2313805"/>
                <a:gridCol w="6039123"/>
              </a:tblGrid>
              <a:tr h="1502776">
                <a:tc>
                  <a:txBody>
                    <a:bodyPr/>
                    <a:lstStyle/>
                    <a:p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Цель проекта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Разработка модели  реализации ФГОС ДО, ориентированной на изменение профессиональной позиции педагога и профессиональной компетентности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17704">
                <a:tc>
                  <a:txBody>
                    <a:bodyPr/>
                    <a:lstStyle/>
                    <a:p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Задачи </a:t>
                      </a:r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проекта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 Проанализировать готовность педагогов к внедрению ФГОС  ДО и выявить профессиональные затруднения (через анкетирование).</a:t>
                      </a:r>
                    </a:p>
                    <a:p>
                      <a:pPr algn="just"/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2. Организовать методическое сопровождение педагогов в  реализации ФГОС ДО.</a:t>
                      </a:r>
                    </a:p>
                    <a:p>
                      <a:pPr algn="just"/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2000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 Оценить </a:t>
                      </a: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результативность проекта и определить перспективы деятельности в ДОУ.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912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96752"/>
            <a:ext cx="8568952" cy="5256584"/>
          </a:xfrm>
        </p:spPr>
        <p:txBody>
          <a:bodyPr>
            <a:noAutofit/>
          </a:bodyPr>
          <a:lstStyle/>
          <a:p>
            <a:pPr marL="68580" indent="0" algn="just">
              <a:spcAft>
                <a:spcPts val="0"/>
              </a:spcAft>
              <a:buNone/>
              <a:tabLst>
                <a:tab pos="5029200" algn="l"/>
              </a:tabLst>
            </a:pPr>
            <a:r>
              <a:rPr lang="ru-RU" sz="1600" b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1 </a:t>
            </a:r>
            <a: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</a:rPr>
              <a:t>этап.  Организационно-подготовительный</a:t>
            </a:r>
            <a:r>
              <a:rPr lang="ru-RU" sz="1600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</a:rPr>
              <a:t>( ноябрь – декабрь 2014г)</a:t>
            </a:r>
            <a:endParaRPr lang="ru-RU" sz="1400" b="1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  <a:tabLst>
                <a:tab pos="5029200" algn="l"/>
              </a:tabLst>
            </a:pPr>
            <a:r>
              <a:rPr lang="ru-RU" sz="1400" b="1" dirty="0">
                <a:latin typeface="Times New Roman"/>
                <a:ea typeface="Times New Roman"/>
              </a:rPr>
              <a:t>Содержание этапа:</a:t>
            </a:r>
          </a:p>
          <a:p>
            <a:pPr algn="just">
              <a:spcAft>
                <a:spcPts val="0"/>
              </a:spcAft>
              <a:tabLst>
                <a:tab pos="5029200" algn="l"/>
              </a:tabLst>
            </a:pPr>
            <a:r>
              <a:rPr lang="ru-RU" sz="1400" dirty="0">
                <a:latin typeface="Times New Roman"/>
                <a:ea typeface="Times New Roman"/>
              </a:rPr>
              <a:t>1.1.  Анализ состояния готовности  ДОУ и педагогов к реализации ФГОС ДО:</a:t>
            </a:r>
          </a:p>
          <a:p>
            <a:pPr algn="just">
              <a:spcAft>
                <a:spcPts val="0"/>
              </a:spcAft>
              <a:tabLst>
                <a:tab pos="5029200" algn="l"/>
              </a:tabLst>
            </a:pPr>
            <a:r>
              <a:rPr lang="ru-RU" sz="1400" dirty="0">
                <a:latin typeface="Times New Roman"/>
                <a:ea typeface="Times New Roman"/>
              </a:rPr>
              <a:t>- анкетирование педагогов ДОУ;</a:t>
            </a:r>
          </a:p>
          <a:p>
            <a:pPr algn="just">
              <a:spcAft>
                <a:spcPts val="0"/>
              </a:spcAft>
              <a:tabLst>
                <a:tab pos="5029200" algn="l"/>
              </a:tabLst>
            </a:pPr>
            <a:r>
              <a:rPr lang="ru-RU" sz="1400" dirty="0">
                <a:latin typeface="Times New Roman"/>
                <a:ea typeface="Times New Roman"/>
              </a:rPr>
              <a:t>- изучение опыта работы,</a:t>
            </a:r>
          </a:p>
          <a:p>
            <a:pPr algn="just">
              <a:spcAft>
                <a:spcPts val="0"/>
              </a:spcAft>
              <a:tabLst>
                <a:tab pos="5029200" algn="l"/>
              </a:tabLst>
            </a:pPr>
            <a:r>
              <a:rPr lang="ru-RU" sz="1400" dirty="0">
                <a:latin typeface="Times New Roman"/>
                <a:ea typeface="Times New Roman"/>
              </a:rPr>
              <a:t>- создание банка данных по введению ФГОС ДО</a:t>
            </a:r>
          </a:p>
          <a:p>
            <a:pPr algn="just">
              <a:spcAft>
                <a:spcPts val="0"/>
              </a:spcAft>
              <a:tabLst>
                <a:tab pos="5029200" algn="l"/>
              </a:tabLst>
            </a:pPr>
            <a:r>
              <a:rPr lang="ru-RU" sz="1400" dirty="0">
                <a:latin typeface="Times New Roman"/>
                <a:ea typeface="Times New Roman"/>
              </a:rPr>
              <a:t>- определение путей совершенствования методической работы с педагогами.</a:t>
            </a:r>
          </a:p>
          <a:p>
            <a:pPr algn="just">
              <a:spcAft>
                <a:spcPts val="0"/>
              </a:spcAft>
              <a:tabLst>
                <a:tab pos="5029200" algn="l"/>
              </a:tabLst>
            </a:pPr>
            <a:r>
              <a:rPr lang="ru-RU" sz="1400" dirty="0">
                <a:latin typeface="Times New Roman"/>
                <a:ea typeface="Times New Roman"/>
              </a:rPr>
              <a:t>1.2. Разработка плана методического сопровождения введения ФГОС ДО дошкольного  образования в практику ДОУ.</a:t>
            </a:r>
          </a:p>
          <a:p>
            <a:pPr marL="68580" indent="0" algn="just">
              <a:spcAft>
                <a:spcPts val="0"/>
              </a:spcAft>
              <a:buNone/>
              <a:tabLst>
                <a:tab pos="5029200" algn="l"/>
              </a:tabLst>
            </a:pPr>
            <a: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</a:rPr>
              <a:t>2 этап. Внедренческий</a:t>
            </a:r>
            <a:r>
              <a:rPr lang="ru-RU" sz="1600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</a:rPr>
              <a:t>(январь 2015 года – декабрь 2015г.)</a:t>
            </a:r>
            <a:endParaRPr lang="ru-RU" sz="1400" b="1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  <a:tabLst>
                <a:tab pos="5029200" algn="l"/>
              </a:tabLst>
            </a:pPr>
            <a:r>
              <a:rPr lang="ru-RU" sz="1400" b="1" dirty="0">
                <a:latin typeface="Times New Roman"/>
                <a:ea typeface="Times New Roman"/>
              </a:rPr>
              <a:t>Содержание этапа:</a:t>
            </a:r>
          </a:p>
          <a:p>
            <a:pPr algn="just">
              <a:spcAft>
                <a:spcPts val="0"/>
              </a:spcAft>
              <a:tabLst>
                <a:tab pos="5029200" algn="l"/>
              </a:tabLst>
            </a:pPr>
            <a:r>
              <a:rPr lang="ru-RU" sz="1400" dirty="0">
                <a:latin typeface="Times New Roman"/>
                <a:ea typeface="Times New Roman"/>
              </a:rPr>
              <a:t>2.1. Реализация </a:t>
            </a:r>
            <a:r>
              <a:rPr lang="ru-RU" sz="1400" dirty="0" smtClean="0">
                <a:latin typeface="Times New Roman"/>
                <a:ea typeface="Times New Roman"/>
              </a:rPr>
              <a:t>плана введения </a:t>
            </a:r>
            <a:r>
              <a:rPr lang="ru-RU" sz="1400" dirty="0">
                <a:latin typeface="Times New Roman"/>
                <a:ea typeface="Times New Roman"/>
              </a:rPr>
              <a:t>ФГОС ДО.</a:t>
            </a:r>
          </a:p>
          <a:p>
            <a:pPr algn="just">
              <a:spcAft>
                <a:spcPts val="0"/>
              </a:spcAft>
              <a:tabLst>
                <a:tab pos="5029200" algn="l"/>
              </a:tabLst>
            </a:pPr>
            <a:r>
              <a:rPr lang="ru-RU" sz="1400" dirty="0">
                <a:latin typeface="Times New Roman"/>
                <a:ea typeface="Times New Roman"/>
              </a:rPr>
              <a:t>2.2. Контроль за соблюдением графика проведения мероприятий плана.</a:t>
            </a:r>
          </a:p>
          <a:p>
            <a:pPr marL="68580" indent="0" algn="just">
              <a:spcAft>
                <a:spcPts val="0"/>
              </a:spcAft>
              <a:buNone/>
              <a:tabLst>
                <a:tab pos="5029200" algn="l"/>
              </a:tabLst>
            </a:pPr>
            <a:r>
              <a:rPr lang="ru-RU" sz="1400" b="1" dirty="0" smtClean="0">
                <a:latin typeface="Times New Roman"/>
                <a:ea typeface="Times New Roman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</a:rPr>
              <a:t>3 </a:t>
            </a:r>
            <a:r>
              <a:rPr lang="ru-RU" sz="1600" b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этап. Обобщающий</a:t>
            </a:r>
            <a:r>
              <a:rPr lang="ru-RU" sz="1600" dirty="0" smtClean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</a:rPr>
              <a:t>(январь - август 2016г.)</a:t>
            </a:r>
          </a:p>
          <a:p>
            <a:pPr algn="just">
              <a:spcAft>
                <a:spcPts val="0"/>
              </a:spcAft>
              <a:tabLst>
                <a:tab pos="5029200" algn="l"/>
              </a:tabLst>
            </a:pPr>
            <a:r>
              <a:rPr lang="ru-RU" sz="1400" b="1" dirty="0">
                <a:latin typeface="Times New Roman"/>
                <a:ea typeface="Times New Roman"/>
              </a:rPr>
              <a:t>Содержание этапа:</a:t>
            </a:r>
          </a:p>
          <a:p>
            <a:pPr algn="just">
              <a:spcAft>
                <a:spcPts val="0"/>
              </a:spcAft>
              <a:tabLst>
                <a:tab pos="5029200" algn="l"/>
              </a:tabLst>
            </a:pPr>
            <a:r>
              <a:rPr lang="ru-RU" sz="1400" dirty="0">
                <a:latin typeface="Times New Roman"/>
                <a:ea typeface="Times New Roman"/>
              </a:rPr>
              <a:t>3.1. Оценка эффективности реализации ФГОС ДО.</a:t>
            </a:r>
          </a:p>
          <a:p>
            <a:pPr algn="just">
              <a:spcAft>
                <a:spcPts val="0"/>
              </a:spcAft>
              <a:tabLst>
                <a:tab pos="5029200" algn="l"/>
              </a:tabLst>
            </a:pPr>
            <a:r>
              <a:rPr lang="ru-RU" sz="1400" dirty="0">
                <a:latin typeface="Times New Roman"/>
                <a:ea typeface="Times New Roman"/>
              </a:rPr>
              <a:t>3.2. Выявление, обобщение  педагогического опыта в условиях внедрения ФГОС ДО в практику ДОУ.</a:t>
            </a:r>
          </a:p>
          <a:p>
            <a:pPr algn="just">
              <a:spcAft>
                <a:spcPts val="0"/>
              </a:spcAft>
              <a:tabLst>
                <a:tab pos="5029200" algn="l"/>
              </a:tabLst>
            </a:pPr>
            <a:r>
              <a:rPr lang="ru-RU" sz="1400" dirty="0">
                <a:latin typeface="Times New Roman"/>
                <a:ea typeface="Times New Roman"/>
              </a:rPr>
              <a:t>3.3. Определение путей совершенствования методической работы, обеспечивающей сопровождение внедрения ФГОС ДО  в ДОУ</a:t>
            </a:r>
            <a:endParaRPr lang="ru-RU" sz="1400" dirty="0">
              <a:effectLst/>
              <a:latin typeface="Times New Roman"/>
              <a:ea typeface="Times New Roman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342900" lvl="0" indent="-274320">
              <a:spcBef>
                <a:spcPct val="20000"/>
              </a:spcBef>
              <a:tabLst>
                <a:tab pos="5029200" algn="l"/>
              </a:tabLst>
            </a:pPr>
            <a:r>
              <a:rPr lang="ru-RU" b="1" dirty="0">
                <a:solidFill>
                  <a:schemeClr val="tx1"/>
                </a:solidFill>
                <a:latin typeface="Times New Roman"/>
                <a:ea typeface="Times New Roman"/>
                <a:cs typeface="+mn-cs"/>
              </a:rPr>
              <a:t>Этапы реализации проекта</a:t>
            </a: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  <a:cs typeface="+mn-cs"/>
              </a:rPr>
              <a:t>:</a:t>
            </a:r>
            <a:br>
              <a:rPr lang="ru-RU" dirty="0">
                <a:solidFill>
                  <a:schemeClr val="tx1"/>
                </a:solidFill>
                <a:latin typeface="Times New Roman"/>
                <a:ea typeface="Times New Roman"/>
                <a:cs typeface="+mn-cs"/>
              </a:rPr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47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84784"/>
            <a:ext cx="8208912" cy="4968552"/>
          </a:xfrm>
        </p:spPr>
        <p:txBody>
          <a:bodyPr>
            <a:normAutofit fontScale="85000" lnSpcReduction="20000"/>
          </a:bodyPr>
          <a:lstStyle/>
          <a:p>
            <a:pPr marL="68580" lvl="0" indent="0" algn="just">
              <a:buClr>
                <a:srgbClr val="94C600"/>
              </a:buClr>
              <a:buNone/>
              <a:tabLst>
                <a:tab pos="5029200" algn="l"/>
              </a:tabLst>
            </a:pPr>
            <a:endParaRPr lang="ru-RU" sz="1400" dirty="0">
              <a:solidFill>
                <a:srgbClr val="3E3D2D"/>
              </a:solidFill>
              <a:latin typeface="Times New Roman"/>
              <a:ea typeface="Times New Roman"/>
            </a:endParaRPr>
          </a:p>
          <a:p>
            <a:pPr algn="just">
              <a:tabLst>
                <a:tab pos="5029200" algn="l"/>
              </a:tabLst>
            </a:pPr>
            <a:r>
              <a:rPr lang="ru-RU" sz="2400" b="1" i="1" dirty="0" smtClean="0">
                <a:latin typeface="Times New Roman"/>
                <a:ea typeface="Times New Roman"/>
              </a:rPr>
              <a:t>Для </a:t>
            </a:r>
            <a:r>
              <a:rPr lang="ru-RU" sz="2400" b="1" i="1" dirty="0">
                <a:latin typeface="Times New Roman"/>
                <a:ea typeface="Times New Roman"/>
              </a:rPr>
              <a:t>административного состава  </a:t>
            </a:r>
            <a:r>
              <a:rPr lang="ru-RU" sz="2400" b="1" i="1" dirty="0" smtClean="0">
                <a:latin typeface="Times New Roman"/>
                <a:ea typeface="Times New Roman"/>
              </a:rPr>
              <a:t>ДОО: </a:t>
            </a:r>
            <a:endParaRPr lang="ru-RU" sz="24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  <a:tab pos="5029200" algn="l"/>
              </a:tabLst>
            </a:pPr>
            <a:r>
              <a:rPr lang="ru-RU" sz="2400" dirty="0">
                <a:latin typeface="Times New Roman"/>
                <a:ea typeface="Times New Roman"/>
              </a:rPr>
              <a:t>Сформирована нормативно-правовая база для работы по  ФГОС 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  <a:tab pos="5029200" algn="l"/>
              </a:tabLst>
            </a:pPr>
            <a:r>
              <a:rPr lang="ru-RU" sz="2400" dirty="0">
                <a:latin typeface="Times New Roman"/>
                <a:ea typeface="Times New Roman"/>
              </a:rPr>
              <a:t> Образовательная программа </a:t>
            </a:r>
            <a:r>
              <a:rPr lang="ru-RU" sz="2400" dirty="0" smtClean="0">
                <a:latin typeface="Times New Roman"/>
                <a:ea typeface="Times New Roman"/>
              </a:rPr>
              <a:t>ДОО </a:t>
            </a:r>
            <a:r>
              <a:rPr lang="ru-RU" sz="2400" dirty="0">
                <a:latin typeface="Times New Roman"/>
                <a:ea typeface="Times New Roman"/>
              </a:rPr>
              <a:t>приведена в соответствии с требованиями ФГОС.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  <a:tab pos="5029200" algn="l"/>
              </a:tabLst>
            </a:pPr>
            <a:r>
              <a:rPr lang="ru-RU" sz="2400" dirty="0">
                <a:latin typeface="Times New Roman"/>
                <a:ea typeface="Times New Roman"/>
              </a:rPr>
              <a:t>Создан пакет материалов по организации образовательного процесса в соответствии с ФГОС (приказы, планы НОД, режим дня, учебный план и др.)</a:t>
            </a:r>
          </a:p>
          <a:p>
            <a:pPr algn="just">
              <a:tabLst>
                <a:tab pos="5029200" algn="l"/>
              </a:tabLst>
            </a:pPr>
            <a:r>
              <a:rPr lang="ru-RU" sz="2400" b="1" i="1" dirty="0">
                <a:latin typeface="Times New Roman"/>
                <a:ea typeface="Times New Roman"/>
              </a:rPr>
              <a:t>Для педагогов: </a:t>
            </a:r>
            <a:endParaRPr lang="ru-RU" sz="24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  <a:tab pos="5029200" algn="l"/>
              </a:tabLst>
            </a:pPr>
            <a:r>
              <a:rPr lang="ru-RU" sz="2400" dirty="0">
                <a:latin typeface="Times New Roman"/>
                <a:ea typeface="Times New Roman"/>
              </a:rPr>
              <a:t>Повышение профессиональной компетентности в вопросах организации образовательного процесса в соответствии с ФГОС: выработка новых ценностей, принципов взаимодействия и общения с дошкольниками.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  <a:tab pos="5029200" algn="l"/>
              </a:tabLst>
            </a:pPr>
            <a:r>
              <a:rPr lang="ru-RU" sz="2400" dirty="0">
                <a:latin typeface="Times New Roman"/>
                <a:ea typeface="Times New Roman"/>
              </a:rPr>
              <a:t>Обеспеченность пакетом методических материалов по организации образовательного процесса в соответствии с ФГОС. 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  <a:tab pos="5029200" algn="l"/>
              </a:tabLst>
            </a:pPr>
            <a:r>
              <a:rPr lang="ru-RU" sz="2400" dirty="0">
                <a:latin typeface="Times New Roman"/>
                <a:ea typeface="Times New Roman"/>
              </a:rPr>
              <a:t>Психологическая готовность к работе в новых условиях.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  <a:tab pos="5029200" algn="l"/>
              </a:tabLst>
            </a:pPr>
            <a:r>
              <a:rPr lang="ru-RU" sz="2400" dirty="0">
                <a:latin typeface="Times New Roman"/>
                <a:ea typeface="Times New Roman"/>
              </a:rPr>
              <a:t>Повышение качества образования.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578504"/>
          </a:xfrm>
        </p:spPr>
        <p:txBody>
          <a:bodyPr>
            <a:normAutofit fontScale="90000"/>
          </a:bodyPr>
          <a:lstStyle/>
          <a:p>
            <a:pPr marL="342900" lvl="0" indent="-274320" algn="ctr">
              <a:spcBef>
                <a:spcPct val="20000"/>
              </a:spcBef>
              <a:tabLst>
                <a:tab pos="5029200" algn="l"/>
              </a:tabLst>
            </a:pPr>
            <a:r>
              <a:rPr lang="ru-RU" b="1" dirty="0" smtClean="0">
                <a:solidFill>
                  <a:schemeClr val="tx1"/>
                </a:solidFill>
                <a:latin typeface="Times New Roman"/>
                <a:ea typeface="Times New Roman"/>
                <a:cs typeface="+mn-cs"/>
              </a:rPr>
              <a:t>Ожидаемые результаты </a:t>
            </a:r>
            <a:r>
              <a:rPr lang="ru-RU" b="1" dirty="0">
                <a:solidFill>
                  <a:schemeClr val="tx1"/>
                </a:solidFill>
                <a:latin typeface="Times New Roman"/>
                <a:ea typeface="Times New Roman"/>
                <a:cs typeface="+mn-cs"/>
              </a:rPr>
              <a:t>реализации проекта</a:t>
            </a: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  <a:cs typeface="+mn-cs"/>
              </a:rPr>
              <a:t>:</a:t>
            </a:r>
            <a:r>
              <a:rPr lang="ru-RU" sz="1400" dirty="0">
                <a:solidFill>
                  <a:schemeClr val="tx1"/>
                </a:solidFill>
                <a:latin typeface="Times New Roman"/>
                <a:ea typeface="Times New Roman"/>
                <a:cs typeface="+mn-cs"/>
              </a:rPr>
              <a:t/>
            </a:r>
            <a:br>
              <a:rPr lang="ru-RU" sz="1400" dirty="0">
                <a:solidFill>
                  <a:schemeClr val="tx1"/>
                </a:solidFill>
                <a:latin typeface="Times New Roman"/>
                <a:ea typeface="Times New Roman"/>
                <a:cs typeface="+mn-cs"/>
              </a:rPr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71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2" t="393" r="15178" b="6246"/>
          <a:stretch/>
        </p:blipFill>
        <p:spPr>
          <a:xfrm>
            <a:off x="251520" y="764704"/>
            <a:ext cx="2640236" cy="41605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88640"/>
            <a:ext cx="7024744" cy="64807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сопровождение реализации ФГОС</a:t>
            </a:r>
            <a:endParaRPr lang="ru-RU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7" t="4356" r="14960" b="15512"/>
          <a:stretch/>
        </p:blipFill>
        <p:spPr>
          <a:xfrm>
            <a:off x="5724128" y="836712"/>
            <a:ext cx="2978185" cy="41273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8" t="7750" r="4624" b="7894"/>
          <a:stretch/>
        </p:blipFill>
        <p:spPr>
          <a:xfrm rot="5400000">
            <a:off x="3045164" y="3851073"/>
            <a:ext cx="2371022" cy="31110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65078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404664"/>
            <a:ext cx="4032448" cy="61060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57458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31645">
            <a:off x="1376297" y="296311"/>
            <a:ext cx="2788426" cy="38884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51721">
            <a:off x="4725703" y="2365411"/>
            <a:ext cx="2954140" cy="4104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234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431</TotalTime>
  <Words>291</Words>
  <Application>Microsoft Office PowerPoint</Application>
  <PresentationFormat>Экран (4:3)</PresentationFormat>
  <Paragraphs>75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Волна</vt:lpstr>
      <vt:lpstr>МУНИЦИПАЛЬНОЕ БЮДЖЕТНОЕ ДОШКОЛЬНОЕ ОБРАЗОВАТЕЛЬНОЕ УЧРЕЖДЕНИЕ ДЕТСКИЙ САД № 1 С. МЕСЯГУТОВО МУНИЦИПАЛЬНОГО РАЙОНА ДУВАНСКИЙ РАЙОН РЕСПУБЛИКИ БАШКОРТОСТАН </vt:lpstr>
      <vt:lpstr>Презентация PowerPoint</vt:lpstr>
      <vt:lpstr>АКТУАЛЬНОСТЬ</vt:lpstr>
      <vt:lpstr>Презентация PowerPoint</vt:lpstr>
      <vt:lpstr>Этапы реализации проекта: </vt:lpstr>
      <vt:lpstr>Ожидаемые результаты реализации проекта: </vt:lpstr>
      <vt:lpstr> Методическое сопровождение реализации ФГОС</vt:lpstr>
      <vt:lpstr>Презентация PowerPoint</vt:lpstr>
      <vt:lpstr>Презентация PowerPoint</vt:lpstr>
      <vt:lpstr>Семинар – практикум «Готовность ДОУ к введению ФГОС ДО. Трудности и пути их решения»</vt:lpstr>
      <vt:lpstr>Семинар – практикум «Создание развивающей предметно – пространственной среды в ДОО с учетом требований ФГОС»</vt:lpstr>
      <vt:lpstr>Семинар – практикум « Создание развивающей предметно – пространственной среды в ДОО с учетом требований ФГОС»</vt:lpstr>
      <vt:lpstr>Консультация « Организация взаимодействия с воспитанниками с учетом принципов системно – деятельностного подхода»</vt:lpstr>
      <vt:lpstr>Семинар – практикум «Оптимальная двигательная активность – залог гармоничного развития»</vt:lpstr>
      <vt:lpstr>Постоянно действующие стенды о внедрении и реализации ФГОС</vt:lpstr>
      <vt:lpstr>Презентация PowerPoint</vt:lpstr>
      <vt:lpstr>Создание развивающей предметно – пространственной среды с учетом требований ФГОС</vt:lpstr>
      <vt:lpstr>Районный смотр –конкурс центров познавательно – речевого развития</vt:lpstr>
      <vt:lpstr>Районный конкурс нетрадиционного физкультурного оборудования</vt:lpstr>
      <vt:lpstr>Смотр – конкурс «Развивающая среда в рамках театральной деятельности»</vt:lpstr>
      <vt:lpstr>Результаты реализации проекта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ДЕТСКИЙ САД № 1 С. МЕСЯГУТОВО МУНИЦИПАЛЬНОГО РАЙОНА ДУВАНСКИЙ РАЙОН РЕСПУБЛИКИ БАШКОРТОСТАН </dc:title>
  <dc:creator>User</dc:creator>
  <cp:lastModifiedBy>User</cp:lastModifiedBy>
  <cp:revision>26</cp:revision>
  <dcterms:created xsi:type="dcterms:W3CDTF">2016-02-10T05:16:09Z</dcterms:created>
  <dcterms:modified xsi:type="dcterms:W3CDTF">2016-02-19T07:38:49Z</dcterms:modified>
</cp:coreProperties>
</file>